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88163" cy="100187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55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16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608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680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898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376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279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85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087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84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73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627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860032" y="2636912"/>
            <a:ext cx="3313355" cy="1702160"/>
          </a:xfrm>
        </p:spPr>
        <p:txBody>
          <a:bodyPr>
            <a:normAutofit/>
          </a:bodyPr>
          <a:lstStyle/>
          <a:p>
            <a:r>
              <a:rPr lang="ar-IQ" sz="1800" dirty="0" smtClean="0"/>
              <a:t>..الأستاذة مها عيسى العبدالله ..</a:t>
            </a:r>
            <a:br>
              <a:rPr lang="ar-IQ" sz="1800" dirty="0" smtClean="0"/>
            </a:br>
            <a:r>
              <a:rPr lang="ar-IQ" sz="1400" dirty="0" smtClean="0"/>
              <a:t>قسم الفلسفة/كلية الآداب  / جامعة البصرة</a:t>
            </a:r>
            <a:endParaRPr lang="ar-IQ" sz="1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منهج أرسطوطاليس </a:t>
            </a:r>
            <a:r>
              <a:rPr lang="ar-IQ" sz="2000" dirty="0" err="1" smtClean="0"/>
              <a:t>وإسلوبه</a:t>
            </a:r>
            <a:endParaRPr lang="ar-IQ" sz="2000" dirty="0" smtClean="0"/>
          </a:p>
          <a:p>
            <a:r>
              <a:rPr lang="ar-IQ" sz="2000" dirty="0" smtClean="0"/>
              <a:t>......... المرحلة الثانية .........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9800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1600" dirty="0" smtClean="0"/>
              <a:t>منهج أرسطوطاليس </a:t>
            </a:r>
            <a:r>
              <a:rPr lang="ar-IQ" sz="1600" dirty="0" err="1" smtClean="0"/>
              <a:t>وإسلوبه</a:t>
            </a:r>
            <a:r>
              <a:rPr lang="ar-IQ" sz="1600" dirty="0" smtClean="0"/>
              <a:t> (1)</a:t>
            </a:r>
            <a:br>
              <a:rPr lang="ar-IQ" sz="1600" dirty="0" smtClean="0"/>
            </a:br>
            <a:r>
              <a:rPr lang="ar-IQ" sz="1600" dirty="0" smtClean="0"/>
              <a:t>                                                                                                          </a:t>
            </a:r>
            <a:r>
              <a:rPr lang="ar-IQ" sz="1600" dirty="0" smtClean="0"/>
              <a:t>أ . د . </a:t>
            </a:r>
            <a:r>
              <a:rPr lang="ar-IQ" sz="1600" dirty="0" smtClean="0"/>
              <a:t>: </a:t>
            </a:r>
            <a:r>
              <a:rPr lang="ar-IQ" sz="1600" dirty="0" smtClean="0"/>
              <a:t>مها عيسى العبدالله </a:t>
            </a:r>
            <a:br>
              <a:rPr lang="ar-IQ" sz="1600" dirty="0" smtClean="0"/>
            </a:br>
            <a:r>
              <a:rPr lang="ar-IQ" sz="1600" dirty="0" smtClean="0"/>
              <a:t>                                                                                               </a:t>
            </a:r>
            <a:br>
              <a:rPr lang="ar-IQ" sz="1600" dirty="0" smtClean="0"/>
            </a:br>
            <a:r>
              <a:rPr lang="ar-IQ" sz="1600" dirty="0" smtClean="0"/>
              <a:t>                                                                                                                    2021/10/27</a:t>
            </a:r>
            <a:endParaRPr lang="ar-IQ" sz="16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ar-IQ" dirty="0"/>
          </a:p>
          <a:p>
            <a:r>
              <a:rPr lang="ar-IQ" dirty="0"/>
              <a:t> المحاضرة </a:t>
            </a:r>
            <a:r>
              <a:rPr lang="ar-IQ" dirty="0" smtClean="0"/>
              <a:t>الثالثة  : أ ولاً - منهج </a:t>
            </a:r>
            <a:r>
              <a:rPr lang="ar-IQ" dirty="0"/>
              <a:t>أرسطوطاليس.</a:t>
            </a:r>
          </a:p>
          <a:p>
            <a:r>
              <a:rPr lang="ar-IQ" dirty="0"/>
              <a:t>نحاول في هذه الحاضرة توضيح </a:t>
            </a:r>
            <a:r>
              <a:rPr lang="ar-IQ" dirty="0" smtClean="0"/>
              <a:t> منهج أرسطوطاليس وخطواته التي أخذ بها أرسطوطاليس في معالجته للمشكلات التي بحث بها . فالمنهج هو الطريقة أو القواعد التي نعتمدها عندما نناقش موضوع ما أو مشكلة ما أو مذهب ما ، وقد طبق أرسطوطاليس منهجه على مؤلفاته . </a:t>
            </a:r>
            <a:endParaRPr lang="ar-IQ" dirty="0"/>
          </a:p>
          <a:p>
            <a:r>
              <a:rPr lang="ar-IQ" dirty="0"/>
              <a:t>لقد حدد أرسطوطاليس منهجا خاصا به لمناقشة المشكلات الفلسفية </a:t>
            </a:r>
            <a:r>
              <a:rPr lang="ar-IQ" dirty="0" smtClean="0"/>
              <a:t>، ذلك  المنهج الذي ميزه عن غيره من الفلاسفة  . وقد حدده </a:t>
            </a:r>
            <a:r>
              <a:rPr lang="ar-IQ" dirty="0"/>
              <a:t>بعدة خطوات </a:t>
            </a:r>
            <a:r>
              <a:rPr lang="ar-IQ" dirty="0" smtClean="0"/>
              <a:t>تمثلت بـــ :</a:t>
            </a:r>
            <a:endParaRPr lang="ar-IQ" dirty="0"/>
          </a:p>
          <a:p>
            <a:r>
              <a:rPr lang="ar-IQ" dirty="0"/>
              <a:t>1-	تحديد المشكلة </a:t>
            </a:r>
            <a:r>
              <a:rPr lang="ar-IQ" dirty="0" smtClean="0"/>
              <a:t>: . أي تحديد الموضوع الذي يريد  الفيلسوف البحث فيه .</a:t>
            </a:r>
            <a:endParaRPr lang="ar-IQ" dirty="0"/>
          </a:p>
          <a:p>
            <a:r>
              <a:rPr lang="ar-IQ" dirty="0"/>
              <a:t>2-	استعراض الآراء التي ناقشت المشكلة التي يريد الفيلسوف البحث فيها على سبيل المثال مشكلة النفس ، فهو يبدأ </a:t>
            </a:r>
            <a:r>
              <a:rPr lang="ar-IQ" dirty="0" err="1" smtClean="0"/>
              <a:t>بإستعراض</a:t>
            </a:r>
            <a:r>
              <a:rPr lang="ar-IQ" dirty="0" smtClean="0"/>
              <a:t>  آراء </a:t>
            </a:r>
            <a:r>
              <a:rPr lang="ar-IQ" dirty="0"/>
              <a:t>من سبقه من الفلاسفة على سبيل المثال طاليس ، </a:t>
            </a:r>
            <a:r>
              <a:rPr lang="ar-IQ" dirty="0" err="1"/>
              <a:t>فيثاغوراس</a:t>
            </a:r>
            <a:r>
              <a:rPr lang="ar-IQ" dirty="0"/>
              <a:t> ، سقراط ، أفلاطون </a:t>
            </a:r>
            <a:r>
              <a:rPr lang="ar-IQ" dirty="0" smtClean="0"/>
              <a:t> ، فهؤلاء جميعاً قد تناولوا موضوع النفس في الفلسفة اليونانية .</a:t>
            </a:r>
            <a:endParaRPr lang="ar-IQ" dirty="0"/>
          </a:p>
          <a:p>
            <a:r>
              <a:rPr lang="ar-IQ" dirty="0"/>
              <a:t>3-	تحديد العوائق أو العقبات التي تواجه الباحث الذي يبحث في مشكلة ما .  </a:t>
            </a:r>
            <a:r>
              <a:rPr lang="ar-IQ" dirty="0" smtClean="0"/>
              <a:t>هذه العقبات التي تحول دون قدرتنا على مواصلة البحث في مشكلة ما قد تكون بفقدان أو غياب النصوص التي تشير لآراء الفلاسفة في موضوع النفس على سبيل المثال . وأسباب ذلك كثيرة ربما بسبب تلفها ، أو ضياعها .... الخ وهذا ما نجده في الفكر الإغريقي على سبيل المثال لم تبق من فلسفة </a:t>
            </a:r>
            <a:r>
              <a:rPr lang="ar-IQ" dirty="0" err="1" smtClean="0"/>
              <a:t>هيرقليطس</a:t>
            </a:r>
            <a:r>
              <a:rPr lang="ar-IQ" dirty="0" smtClean="0"/>
              <a:t> </a:t>
            </a:r>
            <a:r>
              <a:rPr lang="ar-IQ" dirty="0" err="1" smtClean="0"/>
              <a:t>وديمقريطس</a:t>
            </a:r>
            <a:r>
              <a:rPr lang="ar-IQ" dirty="0" smtClean="0"/>
              <a:t> وغيرهم من الفلاسفة سوى شذرات . </a:t>
            </a:r>
            <a:endParaRPr lang="ar-IQ" dirty="0"/>
          </a:p>
          <a:p>
            <a:r>
              <a:rPr lang="ar-IQ" dirty="0"/>
              <a:t>4-	الاختيار </a:t>
            </a:r>
            <a:r>
              <a:rPr lang="ar-IQ" dirty="0" smtClean="0"/>
              <a:t>لراي </a:t>
            </a:r>
            <a:r>
              <a:rPr lang="ar-IQ" dirty="0"/>
              <a:t>ما والأخذ به ، </a:t>
            </a:r>
            <a:r>
              <a:rPr lang="ar-IQ" dirty="0" smtClean="0"/>
              <a:t>وهنا يضيف </a:t>
            </a:r>
            <a:r>
              <a:rPr lang="ar-IQ" dirty="0"/>
              <a:t>له أو يحذف منه ما يراه غير مناسب وهذا يعني انه يمارس </a:t>
            </a:r>
            <a:r>
              <a:rPr lang="ar-IQ" dirty="0" smtClean="0"/>
              <a:t> عملية النقد </a:t>
            </a:r>
            <a:r>
              <a:rPr lang="ar-IQ" dirty="0"/>
              <a:t>عليه ، والنقد هدم وبناء </a:t>
            </a:r>
            <a:r>
              <a:rPr lang="ar-IQ" dirty="0" smtClean="0"/>
              <a:t>. فلا نلغِ شيء دون أن يكون لدينا البديل له ، أي عندما نحذف ما لا نراه مناسباً نعوضه بالجديد أو البديل الذي نعتقد أنه أنسب مما حذفناه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66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1800" dirty="0" smtClean="0"/>
              <a:t>منهج أرسطوطاليس وإسلوبه2)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      </a:t>
            </a:r>
            <a:r>
              <a:rPr lang="ar-IQ" sz="1800" dirty="0" err="1" smtClean="0"/>
              <a:t>أ.د</a:t>
            </a:r>
            <a:r>
              <a:rPr lang="ar-IQ" sz="1800" dirty="0" smtClean="0"/>
              <a:t>. : </a:t>
            </a:r>
            <a:r>
              <a:rPr lang="ar-IQ" sz="1800" dirty="0" smtClean="0"/>
              <a:t>مها عيسى العبدالله</a:t>
            </a:r>
            <a:br>
              <a:rPr lang="ar-IQ" sz="1800" dirty="0" smtClean="0"/>
            </a:br>
            <a:r>
              <a:rPr lang="ar-IQ" sz="1800" dirty="0"/>
              <a:t> </a:t>
            </a:r>
            <a:r>
              <a:rPr lang="ar-IQ" sz="1800" dirty="0" smtClean="0"/>
              <a:t>                                                                                                               2021/10/27</a:t>
            </a:r>
            <a:br>
              <a:rPr lang="ar-IQ" sz="1800" dirty="0" smtClean="0"/>
            </a:b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                     </a:t>
            </a:r>
            <a:endParaRPr lang="ar-IQ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525963"/>
          </a:xfrm>
        </p:spPr>
        <p:txBody>
          <a:bodyPr>
            <a:normAutofit/>
          </a:bodyPr>
          <a:lstStyle/>
          <a:p>
            <a:r>
              <a:rPr lang="ar-IQ" sz="2800" dirty="0"/>
              <a:t>ثانيا : اسلوب </a:t>
            </a:r>
            <a:r>
              <a:rPr lang="ar-IQ" sz="2800" dirty="0" smtClean="0"/>
              <a:t>أرسطوطاليس                      لقد توقف المعنيين بفلسفة أرسطوطاليس عند </a:t>
            </a:r>
            <a:r>
              <a:rPr lang="ar-IQ" sz="2800" dirty="0" err="1" smtClean="0"/>
              <a:t>إسلوبه</a:t>
            </a:r>
            <a:r>
              <a:rPr lang="ar-IQ" sz="2800" dirty="0" smtClean="0"/>
              <a:t> في الكتابة فقد وصفه </a:t>
            </a:r>
            <a:r>
              <a:rPr lang="ar-IQ" sz="2800" dirty="0" err="1" smtClean="0"/>
              <a:t>شيشرون</a:t>
            </a:r>
            <a:r>
              <a:rPr lang="ar-IQ" sz="2800" dirty="0" smtClean="0"/>
              <a:t> بأنه : </a:t>
            </a:r>
            <a:r>
              <a:rPr lang="en-US" sz="2800" dirty="0" smtClean="0"/>
              <a:t>“ </a:t>
            </a:r>
            <a:r>
              <a:rPr lang="ar-IQ" sz="2800" dirty="0" smtClean="0"/>
              <a:t> يتدفق كنهر من تبر</a:t>
            </a:r>
            <a:r>
              <a:rPr lang="en-US" sz="2800" dirty="0" smtClean="0"/>
              <a:t>”</a:t>
            </a:r>
            <a:r>
              <a:rPr lang="ar-IQ" sz="2800" dirty="0" smtClean="0"/>
              <a:t>  أي كنهر من ذهب هذه إشارة إلى أن </a:t>
            </a:r>
            <a:r>
              <a:rPr lang="ar-IQ" sz="2800" dirty="0" err="1" smtClean="0"/>
              <a:t>إسلوب</a:t>
            </a:r>
            <a:r>
              <a:rPr lang="ar-IQ" sz="2800" dirty="0" smtClean="0"/>
              <a:t> أرسطوطاليس جذاب براق فالذهب يجذب وهو أيضا جميل ، وتدفقه كنهر إشارة إلى أنه سلس فيه </a:t>
            </a:r>
            <a:r>
              <a:rPr lang="ar-IQ" sz="2800" dirty="0"/>
              <a:t>ا</a:t>
            </a:r>
            <a:r>
              <a:rPr lang="ar-IQ" sz="2800" dirty="0" smtClean="0"/>
              <a:t>ستمرارية أو سيلان  ، فهو غني عميق ، والنهر يشير إلى </a:t>
            </a:r>
            <a:r>
              <a:rPr lang="ar-IQ" sz="2800" dirty="0" err="1" smtClean="0"/>
              <a:t>الإمتداد</a:t>
            </a:r>
            <a:r>
              <a:rPr lang="ar-IQ" sz="2800" dirty="0" smtClean="0"/>
              <a:t> . وهذا </a:t>
            </a:r>
            <a:r>
              <a:rPr lang="ar-IQ" sz="2800" dirty="0" err="1" smtClean="0"/>
              <a:t>الإسلوب</a:t>
            </a:r>
            <a:r>
              <a:rPr lang="ar-IQ" sz="2800" dirty="0" smtClean="0"/>
              <a:t> ينطبق على مؤلفات أرسطوطاليس في مرحلة الشباب التي كان بها متأثراً </a:t>
            </a:r>
            <a:r>
              <a:rPr lang="ar-IQ" sz="2800" dirty="0" err="1" smtClean="0"/>
              <a:t>بإسلوب</a:t>
            </a:r>
            <a:r>
              <a:rPr lang="ar-IQ" sz="2800" dirty="0" smtClean="0"/>
              <a:t> </a:t>
            </a:r>
            <a:r>
              <a:rPr lang="ar-IQ" sz="2800" dirty="0"/>
              <a:t>ا</a:t>
            </a:r>
            <a:r>
              <a:rPr lang="ar-IQ" sz="2800" dirty="0" smtClean="0"/>
              <a:t>ستاذه أفلاطون . الذي </a:t>
            </a:r>
            <a:r>
              <a:rPr lang="ar-IQ" sz="2800" dirty="0"/>
              <a:t>ا</a:t>
            </a:r>
            <a:r>
              <a:rPr lang="ar-IQ" sz="2800" dirty="0" smtClean="0"/>
              <a:t>عتمد في مؤلفاته على الحوار. وحتى عناوين هذه المؤلفات كانت شبيهة بمحاورات أفلاطون ومنها : السفسطائي ، في العدالة ، المأدبة ،  السياسي ..... الخ  </a:t>
            </a:r>
            <a:endParaRPr lang="ar-IQ" sz="2800" dirty="0"/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185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منهج أرسطوطاليس </a:t>
            </a:r>
            <a:r>
              <a:rPr lang="ar-IQ" sz="2000" dirty="0" err="1" smtClean="0"/>
              <a:t>وإسلوبه</a:t>
            </a:r>
            <a:r>
              <a:rPr lang="ar-IQ" sz="2000" dirty="0" smtClean="0"/>
              <a:t> (3)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      </a:t>
            </a:r>
            <a:r>
              <a:rPr lang="ar-IQ" sz="2000" dirty="0" smtClean="0"/>
              <a:t>أ . د. مها </a:t>
            </a:r>
            <a:r>
              <a:rPr lang="ar-IQ" sz="2000" dirty="0" smtClean="0"/>
              <a:t>عيسى العبدالله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            2021/10/27</a:t>
            </a: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أما مؤلفات  </a:t>
            </a:r>
            <a:r>
              <a:rPr lang="ar-IQ" dirty="0"/>
              <a:t>أرسطوطاليس </a:t>
            </a:r>
            <a:r>
              <a:rPr lang="ar-IQ" dirty="0" smtClean="0"/>
              <a:t> في مرحلة الكهولة  فقد وصفت بالدقة </a:t>
            </a:r>
            <a:r>
              <a:rPr lang="ar-IQ" dirty="0"/>
              <a:t>وهذا بسبب اهتمامه بالمنطق ، كما </a:t>
            </a:r>
            <a:r>
              <a:rPr lang="ar-IQ" dirty="0" smtClean="0"/>
              <a:t>وصفت  </a:t>
            </a:r>
            <a:r>
              <a:rPr lang="ar-IQ" dirty="0"/>
              <a:t>بالصعوبة ويعود السبب في ذلك </a:t>
            </a:r>
            <a:r>
              <a:rPr lang="ar-IQ" dirty="0" smtClean="0"/>
              <a:t>لمنهجه كما  أشرنا  الذي يأخذ به  </a:t>
            </a:r>
            <a:r>
              <a:rPr lang="ar-IQ" dirty="0"/>
              <a:t>في استعراض الآراء </a:t>
            </a:r>
            <a:r>
              <a:rPr lang="ar-IQ" dirty="0" smtClean="0"/>
              <a:t>وهذا  </a:t>
            </a:r>
            <a:r>
              <a:rPr lang="ar-IQ" dirty="0"/>
              <a:t>يعني تشعب الموضوع </a:t>
            </a:r>
            <a:r>
              <a:rPr lang="ar-IQ" dirty="0" smtClean="0"/>
              <a:t>وتعقده . </a:t>
            </a:r>
            <a:r>
              <a:rPr lang="ar-IQ" dirty="0"/>
              <a:t>كما </a:t>
            </a:r>
            <a:r>
              <a:rPr lang="ar-IQ" dirty="0" smtClean="0"/>
              <a:t>وصف </a:t>
            </a:r>
            <a:r>
              <a:rPr lang="ar-IQ" dirty="0" err="1" smtClean="0"/>
              <a:t>إسلوبه</a:t>
            </a:r>
            <a:r>
              <a:rPr lang="ar-IQ" dirty="0" smtClean="0"/>
              <a:t>  </a:t>
            </a:r>
            <a:r>
              <a:rPr lang="ar-IQ" dirty="0"/>
              <a:t>بالجفاف وذلك لأن مؤلفاته </a:t>
            </a:r>
            <a:r>
              <a:rPr lang="ar-IQ" dirty="0" smtClean="0"/>
              <a:t>في مرحلة الكهولة غلبت </a:t>
            </a:r>
            <a:r>
              <a:rPr lang="ar-IQ" dirty="0"/>
              <a:t>عليها الموضوعات العلمية </a:t>
            </a:r>
            <a:r>
              <a:rPr lang="ar-IQ" dirty="0" smtClean="0"/>
              <a:t>ويضاف إلى ذلك بسبب </a:t>
            </a:r>
            <a:r>
              <a:rPr lang="ar-IQ" dirty="0"/>
              <a:t>خلوها من القصة والطرفة والمثل التي عرفتها مؤلفات </a:t>
            </a:r>
            <a:r>
              <a:rPr lang="ar-IQ" dirty="0" smtClean="0"/>
              <a:t>أفلاطون كما أن هذه المؤلفات كتبت لتلاميذه . كما يقال أن أرسطوطاليس قد ألقاها على تلاميذه وهم من قام بكتابتها وقام أرسطوطاليس بمراجعتها 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15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302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..الأستاذة مها عيسى العبدالله .. قسم الفلسفة/كلية الآداب  / جامعة البصرة</vt:lpstr>
      <vt:lpstr>منهج أرسطوطاليس وإسلوبه (1)                                                                                                           أ . د . : مها عيسى العبدالله                                                                                                                                                                                                                      2021/10/27</vt:lpstr>
      <vt:lpstr>منهج أرسطوطاليس وإسلوبه2)                                                                                                            أ.د. : مها عيسى العبدالله                                                                                                                 2021/10/27                                                                                                                                                                                                                           </vt:lpstr>
      <vt:lpstr>منهج أرسطوطاليس وإسلوبه (3)                                                                                                  أ . د. مها عيسى العبدالله                                                                                                                                                                                            2021/10/27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مؤلفات أرسطوطاليس</dc:title>
  <dc:creator>d.maha</dc:creator>
  <cp:lastModifiedBy>DR.Ahmed Saker 2o1O</cp:lastModifiedBy>
  <cp:revision>18</cp:revision>
  <cp:lastPrinted>2021-10-20T07:31:08Z</cp:lastPrinted>
  <dcterms:created xsi:type="dcterms:W3CDTF">2021-01-27T08:10:18Z</dcterms:created>
  <dcterms:modified xsi:type="dcterms:W3CDTF">2022-12-13T23:07:26Z</dcterms:modified>
</cp:coreProperties>
</file>